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61"/>
  </p:notesMasterIdLst>
  <p:sldIdLst>
    <p:sldId id="278" r:id="rId5"/>
    <p:sldId id="321" r:id="rId6"/>
    <p:sldId id="279" r:id="rId7"/>
    <p:sldId id="290" r:id="rId8"/>
    <p:sldId id="361" r:id="rId9"/>
    <p:sldId id="323" r:id="rId10"/>
    <p:sldId id="378" r:id="rId11"/>
    <p:sldId id="380" r:id="rId12"/>
    <p:sldId id="381" r:id="rId13"/>
    <p:sldId id="331" r:id="rId14"/>
    <p:sldId id="329" r:id="rId15"/>
    <p:sldId id="333" r:id="rId16"/>
    <p:sldId id="334" r:id="rId17"/>
    <p:sldId id="379" r:id="rId18"/>
    <p:sldId id="371" r:id="rId19"/>
    <p:sldId id="382" r:id="rId20"/>
    <p:sldId id="328" r:id="rId21"/>
    <p:sldId id="354" r:id="rId22"/>
    <p:sldId id="357" r:id="rId23"/>
    <p:sldId id="339" r:id="rId24"/>
    <p:sldId id="336" r:id="rId25"/>
    <p:sldId id="358" r:id="rId26"/>
    <p:sldId id="372" r:id="rId27"/>
    <p:sldId id="324" r:id="rId28"/>
    <p:sldId id="340" r:id="rId29"/>
    <p:sldId id="385" r:id="rId30"/>
    <p:sldId id="386" r:id="rId31"/>
    <p:sldId id="353" r:id="rId32"/>
    <p:sldId id="394" r:id="rId33"/>
    <p:sldId id="391" r:id="rId34"/>
    <p:sldId id="356" r:id="rId35"/>
    <p:sldId id="388" r:id="rId36"/>
    <p:sldId id="389" r:id="rId37"/>
    <p:sldId id="392" r:id="rId38"/>
    <p:sldId id="342" r:id="rId39"/>
    <p:sldId id="325" r:id="rId40"/>
    <p:sldId id="343" r:id="rId41"/>
    <p:sldId id="393" r:id="rId42"/>
    <p:sldId id="344" r:id="rId43"/>
    <p:sldId id="345" r:id="rId44"/>
    <p:sldId id="327" r:id="rId45"/>
    <p:sldId id="350" r:id="rId46"/>
    <p:sldId id="351" r:id="rId47"/>
    <p:sldId id="359" r:id="rId48"/>
    <p:sldId id="360" r:id="rId49"/>
    <p:sldId id="347" r:id="rId50"/>
    <p:sldId id="348" r:id="rId51"/>
    <p:sldId id="346" r:id="rId52"/>
    <p:sldId id="326" r:id="rId53"/>
    <p:sldId id="304" r:id="rId54"/>
    <p:sldId id="318" r:id="rId55"/>
    <p:sldId id="302" r:id="rId56"/>
    <p:sldId id="384" r:id="rId57"/>
    <p:sldId id="375" r:id="rId58"/>
    <p:sldId id="274" r:id="rId59"/>
    <p:sldId id="387" r:id="rId6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Open Sans Light" panose="020B0306030504020204" pitchFamily="34" charset="0"/>
      <p:regular r:id="rId71"/>
      <p:bold r:id="rId72"/>
      <p:italic r:id="rId73"/>
      <p:boldItalic r:id="rId74"/>
    </p:embeddedFont>
    <p:embeddedFont>
      <p:font typeface="Open Sans SemiBold" panose="020B0706030804020204" pitchFamily="34" charset="0"/>
      <p:regular r:id="rId75"/>
      <p:bold r:id="rId76"/>
      <p:italic r:id="rId77"/>
      <p:boldItalic r:id="rId78"/>
    </p:embeddedFont>
    <p:embeddedFont>
      <p:font typeface="Segoe UI" panose="020B0502040204020203" pitchFamily="34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8326C7-801D-BA3A-A040-1401524C14D1}" name="Quartesan, Luca" initials="LQ" userId="S::quartesan.l@buas.nl::9629e4d1-1c82-4b0e-9a76-91081a7ff3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84" y="6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5.fntdata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5.fntdata"/><Relationship Id="rId87" Type="http://schemas.microsoft.com/office/2018/10/relationships/authors" Target="authors.xml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11/15/2023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6856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6856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= </a:t>
                </a:r>
                <a:r>
                  <a:rPr lang="en-US" b="0" i="0">
                    <a:latin typeface="Cambria Math" panose="02040503050406030204" pitchFamily="18" charset="0"/>
                  </a:rPr>
                  <a:t>(cos⁡(𝜃/2),sin⁡(𝜃/2) 𝑎_𝑥,sin⁡(𝜃/2) 𝑎_𝑦,sin⁡(𝜃/2) 𝑎_𝑧  </a:t>
                </a:r>
                <a:endParaRPr lang="en-US" dirty="0"/>
              </a:p>
              <a:p>
                <a:endParaRPr lang="en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E5163-76D6-0846-B4A7-CD6FB6DB9683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313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F7A2AE-674E-49E8-9410-1A169F2102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BE345E-6403-48E2-B49B-F714926B32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883FA30-23F4-4BEC-857C-0B47F5923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163ACCB-5C7C-42D7-BC2A-18CC5A5282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7FA2B1-9A8F-48FE-A991-8463D620F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C79A51-BEF0-4DE2-8A0D-E2139B6B4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5D55CD6-B97E-4157-A283-6A1394C58D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9FC1A6-2635-47DD-A445-CE476C4E99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473B7-0FEB-4A1C-9A52-8A4CEFB738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2574DE1-1C3A-45FC-BC3B-50F551C8A0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61C6E3-E36D-4335-AA46-7AEB3CF36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6E55D8-DA60-454B-9916-9665C29F97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8D6407-3DA9-4966-BEF7-DABDC60FBC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AAC4B8-D823-42D3-B1F6-5F8079376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AF5E45A-AF42-40C5-AAA3-23BA804FC8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FC25DF1-1FB2-459A-8680-F475FCF2CC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B6EC520-493B-4D05-B155-338C128492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392BC9-74E1-44F2-9E17-EFAFF7EA9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320C1-91B3-4F9A-AF03-365F1D4DEA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69226-8D99-42A2-A29B-25685CA69E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88C061-E7E4-4B8C-980B-AABC87ADC48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66DDA5-C167-43FC-B67D-84BB1889EF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0861E4-C02E-4145-BDB4-F17969384B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770079-730D-41E2-AD29-BA65A4AA3D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0A5395-6203-44DD-A1D3-742111B32E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9C7BF-75C0-416F-9F6D-4C5EDF6C4F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9C8B71-0E6E-4203-AC3F-7AFD3BDB44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FE0BC4-F063-4569-A1FA-324E7587DB6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C74601-DB43-49C0-B0AE-E205C3FA1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4FB286-C39A-4AFC-9A27-4DE7B57B40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891F48-74F7-4D4C-8DEC-8A42CABB6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FF1D1-15F1-4DBA-B8D5-DAD0E48C10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4D5C9E-125B-4FB5-BA64-17FD224A7F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1440F2-CD02-43E9-B611-301FC4DEAA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7D86278-25BE-4D94-9D24-56ED8E825F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18B455-63CE-45CD-94A9-72C385FF64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339910-B43E-44A7-842F-E9B9F5C06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F35738F-9094-4491-9555-300EF2275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3095B8-EC13-40CE-A470-65981689A9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78" r:id="rId17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quaternion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lm.g-truc.net/0.9.0/api/a00135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lm.g-truc.net/0.9.0/api/a00135.html" TargetMode="External"/><Relationship Id="rId4" Type="http://schemas.openxmlformats.org/officeDocument/2006/relationships/hyperlink" Target="https://eater.net/quaternion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calculator/3pfg7sn7mp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desmos.com/calculator/3pfg7sn7mp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s/glam/0.24.2/src/glam/f32/sse2/mat4.rs.html#811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ricLengye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giesen.wordpress.com/2013/02/17/optimizing-sw-occlusion-culling-index/" TargetMode="External"/><Relationship Id="rId2" Type="http://schemas.openxmlformats.org/officeDocument/2006/relationships/hyperlink" Target="https://www.scratchapixel.com/lessons/3d-basic-rendering/rasterization-practical-implementation/rasterization-practical-implementa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uehGqieEbus&amp;list=PLqCJpWy5Fohe8ucwhksiv9hTF5sfid8lA" TargetMode="External"/><Relationship Id="rId4" Type="http://schemas.openxmlformats.org/officeDocument/2006/relationships/hyperlink" Target="https://www.youtube.com/watch?v=PahbNFypubE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Texturing/Tut14%20Interpolation%20Redux.html" TargetMode="External"/><Relationship Id="rId2" Type="http://schemas.openxmlformats.org/officeDocument/2006/relationships/hyperlink" Target="https://www.youtube.com/watch?v=t7Ztio8cwq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ongho.ca/opengl/gl_projectionmatrix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math.com/book/matrixtransforms.html" TargetMode="External"/><Relationship Id="rId2" Type="http://schemas.openxmlformats.org/officeDocument/2006/relationships/hyperlink" Target="https://gamemath.com/book/matrixintro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amemath.com/book/matrixmore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kY2DOUCWMU" TargetMode="External"/><Relationship Id="rId2" Type="http://schemas.openxmlformats.org/officeDocument/2006/relationships/hyperlink" Target="https://www.youtube.com/watch?v=kYB8IZa5Au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zjMuIxRvygQ" TargetMode="External"/><Relationship Id="rId4" Type="http://schemas.openxmlformats.org/officeDocument/2006/relationships/hyperlink" Target="https://www.youtube.com/watch?v=rHLEWRxRGiM&amp;list=PL0-GT3co4r2y2YErbmuJw2L5tW4Ew2O5B&amp;index=7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atchapixel.com/lessons/3d-basic-rendering/perspective-and-orthographic-projection-matrix/projection-matrix-introduction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026A-F308-4C77-A6B2-C48A6148E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Rusterizer</a:t>
            </a:r>
            <a:r>
              <a:rPr lang="en-GB" dirty="0"/>
              <a:t> Masterclass 03</a:t>
            </a:r>
            <a:br>
              <a:rPr lang="en-GB" dirty="0"/>
            </a:br>
            <a:r>
              <a:rPr lang="en-GB" dirty="0"/>
              <a:t>Going 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1D12-D82E-432B-ADD0-6E35D1E7E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Luca Quartesan – quartesan.l@buas.nl – 03-10/02/2021</a:t>
            </a:r>
          </a:p>
        </p:txBody>
      </p:sp>
    </p:spTree>
    <p:extLst>
      <p:ext uri="{BB962C8B-B14F-4D97-AF65-F5344CB8AC3E}">
        <p14:creationId xmlns:p14="http://schemas.microsoft.com/office/powerpoint/2010/main" val="184840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0CD00-74E4-4B6A-9562-5E53C5F7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multiplication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E8483-0CAA-45DE-BE20-6687C901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D81AAA-E1F7-4263-A585-DE23A209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959" y="999239"/>
            <a:ext cx="4044081" cy="355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07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7542-BDA1-4A7E-B7DA-91DCB554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Column vs Row major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4DD1-33E4-4D3F-8439-DF581C4D7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456696" cy="3437994"/>
          </a:xfrm>
        </p:spPr>
        <p:txBody>
          <a:bodyPr/>
          <a:lstStyle/>
          <a:p>
            <a:r>
              <a:rPr lang="en-GB" b="1" dirty="0"/>
              <a:t>Vectors</a:t>
            </a:r>
            <a:r>
              <a:rPr lang="en-GB" dirty="0"/>
              <a:t> can be expressed </a:t>
            </a:r>
            <a:r>
              <a:rPr lang="en-GB" b="1" dirty="0"/>
              <a:t>as</a:t>
            </a:r>
            <a:r>
              <a:rPr lang="en-GB" dirty="0"/>
              <a:t> </a:t>
            </a:r>
            <a:r>
              <a:rPr lang="en-GB" b="1" dirty="0"/>
              <a:t>matrices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Row Major (1,3)➡️</a:t>
            </a:r>
          </a:p>
          <a:p>
            <a:pPr lvl="1"/>
            <a:r>
              <a:rPr lang="en-GB" b="1" dirty="0"/>
              <a:t>Column Major</a:t>
            </a:r>
            <a:r>
              <a:rPr lang="en-GB" dirty="0"/>
              <a:t> (3,1) ↘️</a:t>
            </a:r>
          </a:p>
          <a:p>
            <a:r>
              <a:rPr lang="en-GB" dirty="0"/>
              <a:t>One is the </a:t>
            </a:r>
            <a:r>
              <a:rPr lang="en-GB" b="1" dirty="0"/>
              <a:t>Transpose</a:t>
            </a:r>
            <a:r>
              <a:rPr lang="en-GB" dirty="0"/>
              <a:t> of the other</a:t>
            </a:r>
          </a:p>
          <a:p>
            <a:r>
              <a:rPr lang="en-GB" dirty="0"/>
              <a:t>This choice influences the </a:t>
            </a:r>
            <a:r>
              <a:rPr lang="en-GB" b="1" dirty="0"/>
              <a:t>orders</a:t>
            </a:r>
            <a:r>
              <a:rPr lang="en-GB" dirty="0"/>
              <a:t> of matrix </a:t>
            </a:r>
            <a:r>
              <a:rPr lang="en-GB" b="1" dirty="0"/>
              <a:t>multiplication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ECDD5-680F-4B2E-A2E6-5B8784BA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0D415E-4CCF-4105-BCAF-942BBA0E4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58" y="1569171"/>
            <a:ext cx="2210922" cy="4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F9AB8FB-7713-48AA-8D96-36E6ACC39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84" y="2242494"/>
            <a:ext cx="1306096" cy="128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62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B2E1-9FC7-4480-B278-5D71334F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394221" cy="818910"/>
          </a:xfrm>
        </p:spPr>
        <p:txBody>
          <a:bodyPr/>
          <a:lstStyle/>
          <a:p>
            <a:r>
              <a:rPr lang="en-GB" dirty="0"/>
              <a:t>Matrix * Vector (Column Major)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4963-5E3B-4AF1-B9F0-2BA2BEF570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7002462" cy="476993"/>
          </a:xfrm>
        </p:spPr>
        <p:txBody>
          <a:bodyPr/>
          <a:lstStyle/>
          <a:p>
            <a:r>
              <a:rPr lang="en-GB" dirty="0"/>
              <a:t>M*V ⬅️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55186-2E8C-4FD5-9384-2196B0B4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DA73FF-4131-4819-BD3F-25103B54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28" y="1764089"/>
            <a:ext cx="778598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7C85F-D447-4CEB-B851-D256A1C85375}"/>
              </a:ext>
            </a:extLst>
          </p:cNvPr>
          <p:cNvSpPr txBox="1"/>
          <p:nvPr/>
        </p:nvSpPr>
        <p:spPr>
          <a:xfrm>
            <a:off x="778228" y="3588760"/>
            <a:ext cx="4161031" cy="8211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sz="1600" dirty="0">
                <a:solidFill>
                  <a:srgbClr val="FF0000"/>
                </a:solidFill>
              </a:rPr>
              <a:t>We will stick with column major/vector throughout the lessons</a:t>
            </a:r>
          </a:p>
        </p:txBody>
      </p:sp>
    </p:spTree>
    <p:extLst>
      <p:ext uri="{BB962C8B-B14F-4D97-AF65-F5344CB8AC3E}">
        <p14:creationId xmlns:p14="http://schemas.microsoft.com/office/powerpoint/2010/main" val="376691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969E-0756-42D0-BAB8-33FDF602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7F8E8-4628-4CA9-85D3-A72D540D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E3DF0EC-8C12-43AB-8D4D-6A208C3F9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05"/>
          <a:stretch/>
        </p:blipFill>
        <p:spPr bwMode="auto">
          <a:xfrm>
            <a:off x="1169987" y="967821"/>
            <a:ext cx="3619296" cy="30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9D7A075-A64A-4AB3-95B1-78A3C67BF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6" b="287"/>
          <a:stretch/>
        </p:blipFill>
        <p:spPr bwMode="auto">
          <a:xfrm>
            <a:off x="4789283" y="967821"/>
            <a:ext cx="3619297" cy="15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47E56-11A9-40E9-A22C-D52A6A08D757}"/>
              </a:ext>
            </a:extLst>
          </p:cNvPr>
          <p:cNvSpPr txBox="1"/>
          <p:nvPr/>
        </p:nvSpPr>
        <p:spPr>
          <a:xfrm>
            <a:off x="1083926" y="4069991"/>
            <a:ext cx="457574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https://en.wikipedia.org/wiki/Transformation_matrix</a:t>
            </a:r>
          </a:p>
        </p:txBody>
      </p:sp>
    </p:spTree>
    <p:extLst>
      <p:ext uri="{BB962C8B-B14F-4D97-AF65-F5344CB8AC3E}">
        <p14:creationId xmlns:p14="http://schemas.microsoft.com/office/powerpoint/2010/main" val="369606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6DD7-BFC1-8F59-BE12-B9459E7E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B099919-3BFD-BFDA-3FA9-84E07CC0BC52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4 floats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As complex numbers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𝒊𝒋𝒌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Identity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sz="2000" dirty="0"/>
                  <a:t>pure rotation</a:t>
                </a:r>
              </a:p>
              <a:p>
                <a:endParaRPr lang="en-US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B099919-3BFD-BFDA-3FA9-84E07CC0B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2524" t="-159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23ED-5150-FE05-91CF-E1B94AF3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FE129-BCCD-2DB5-A0E7-52394D43B297}"/>
              </a:ext>
            </a:extLst>
          </p:cNvPr>
          <p:cNvSpPr txBox="1"/>
          <p:nvPr/>
        </p:nvSpPr>
        <p:spPr>
          <a:xfrm>
            <a:off x="2135392" y="4617470"/>
            <a:ext cx="457554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https://eater.net/quaternions/</a:t>
            </a:r>
            <a:endParaRPr lang="en-US" dirty="0"/>
          </a:p>
          <a:p>
            <a:r>
              <a:rPr lang="en-US" dirty="0">
                <a:hlinkClick r:id="rId4"/>
              </a:rPr>
              <a:t>https://glm.g-truc.net/0.9.0/api/a00135.html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7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6DD7-BFC1-8F59-BE12-B9459E7E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B099919-3BFD-BFDA-3FA9-84E07CC0BC52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Quat multiply </a:t>
                </a:r>
              </a:p>
              <a:p>
                <a:pPr lvl="1"/>
                <a:r>
                  <a:rPr lang="en-US" sz="2000" dirty="0"/>
                  <a:t>concatenate rotations</a:t>
                </a:r>
              </a:p>
              <a:p>
                <a:pPr lvl="1"/>
                <a:r>
                  <a:rPr lang="en-US" sz="2000" dirty="0"/>
                  <a:t>Hamilton product</a:t>
                </a:r>
              </a:p>
              <a:p>
                <a:pPr lvl="1"/>
                <a:r>
                  <a:rPr lang="en-US" sz="2000" dirty="0"/>
                  <a:t>Order dependent</a:t>
                </a:r>
              </a:p>
              <a:p>
                <a:r>
                  <a:rPr lang="en-US" dirty="0"/>
                  <a:t>Quat Inverse: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Sandwich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B099919-3BFD-BFDA-3FA9-84E07CC0B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2524" t="-159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23ED-5150-FE05-91CF-E1B94AF3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FE129-BCCD-2DB5-A0E7-52394D43B297}"/>
              </a:ext>
            </a:extLst>
          </p:cNvPr>
          <p:cNvSpPr txBox="1"/>
          <p:nvPr/>
        </p:nvSpPr>
        <p:spPr>
          <a:xfrm>
            <a:off x="2135392" y="4617470"/>
            <a:ext cx="457554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https://eater.net/quaternions/</a:t>
            </a:r>
            <a:endParaRPr lang="en-US" dirty="0"/>
          </a:p>
          <a:p>
            <a:r>
              <a:rPr lang="en-US" dirty="0">
                <a:hlinkClick r:id="rId5"/>
              </a:rPr>
              <a:t>https://glm.g-truc.net/0.9.0/api/a00135.html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3550-098E-46C8-8CF4-CD938843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Concatenate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0ACB2-9B0E-4F53-A525-5659C19ED0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A.k.a. </a:t>
            </a:r>
            <a:r>
              <a:rPr lang="en-GB" b="1" dirty="0"/>
              <a:t>matrix multiplication</a:t>
            </a:r>
          </a:p>
          <a:p>
            <a:r>
              <a:rPr lang="en-GB" dirty="0"/>
              <a:t>We can concatenate transformations using matrix multiplication </a:t>
            </a:r>
          </a:p>
          <a:p>
            <a:r>
              <a:rPr lang="en-GB" dirty="0"/>
              <a:t>But </a:t>
            </a:r>
            <a:r>
              <a:rPr lang="en-GB" b="1" dirty="0"/>
              <a:t>order</a:t>
            </a:r>
            <a:r>
              <a:rPr lang="en-GB" dirty="0"/>
              <a:t> matters </a:t>
            </a:r>
          </a:p>
          <a:p>
            <a:pPr lvl="1"/>
            <a:r>
              <a:rPr lang="en-GB" dirty="0"/>
              <a:t>Order of transformations</a:t>
            </a:r>
          </a:p>
          <a:p>
            <a:pPr lvl="1"/>
            <a:r>
              <a:rPr lang="en-GB" dirty="0"/>
              <a:t>Column vs Row major/vector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D34EF-F5BA-4DEC-A519-DF9FF28C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82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FEF0-9BD7-4D1A-85CE-AF1087DC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Coordinate Systems/Spaces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E3718-3451-499F-BC63-EFA04CD12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565359" cy="3437994"/>
          </a:xfrm>
        </p:spPr>
        <p:txBody>
          <a:bodyPr/>
          <a:lstStyle/>
          <a:p>
            <a:r>
              <a:rPr lang="en-GB" dirty="0"/>
              <a:t>During a rasterization pipeline we transform our vertices between </a:t>
            </a:r>
            <a:r>
              <a:rPr lang="en-GB" b="1" dirty="0"/>
              <a:t>different coordinate spaces</a:t>
            </a:r>
          </a:p>
          <a:p>
            <a:r>
              <a:rPr lang="en-GB" dirty="0"/>
              <a:t>Each is accompanied by a </a:t>
            </a:r>
            <a:r>
              <a:rPr lang="en-GB" b="1" dirty="0"/>
              <a:t>matrix</a:t>
            </a:r>
          </a:p>
          <a:p>
            <a:r>
              <a:rPr lang="en-GB" dirty="0"/>
              <a:t>Except for the </a:t>
            </a:r>
            <a:r>
              <a:rPr lang="en-GB" b="1" dirty="0"/>
              <a:t>viewport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1BBD1-E560-4F92-BCAD-334561F4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67AE8-1C55-4101-84FD-98D811720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47" y="1077746"/>
            <a:ext cx="3284180" cy="349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F538B-B045-47D1-91D4-8D7A3BCE8351}"/>
              </a:ext>
            </a:extLst>
          </p:cNvPr>
          <p:cNvSpPr txBox="1"/>
          <p:nvPr/>
        </p:nvSpPr>
        <p:spPr>
          <a:xfrm>
            <a:off x="1538365" y="4635669"/>
            <a:ext cx="402298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https://gamemath.com/book/figs/graphics/coordinate_spaces_summary.png</a:t>
            </a:r>
          </a:p>
        </p:txBody>
      </p:sp>
    </p:spTree>
    <p:extLst>
      <p:ext uri="{BB962C8B-B14F-4D97-AF65-F5344CB8AC3E}">
        <p14:creationId xmlns:p14="http://schemas.microsoft.com/office/powerpoint/2010/main" val="147322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CF20-6606-4613-B43B-401EE349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Coordinate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AD00E-9ACB-4338-BCC8-D9106FAC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7EDA0D3-582C-42CE-95AC-2A2F0C41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13" y="1104523"/>
            <a:ext cx="6513401" cy="320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50990-48D4-48FE-9DDD-797E8977C863}"/>
              </a:ext>
            </a:extLst>
          </p:cNvPr>
          <p:cNvSpPr txBox="1"/>
          <p:nvPr/>
        </p:nvSpPr>
        <p:spPr>
          <a:xfrm>
            <a:off x="1515513" y="4635669"/>
            <a:ext cx="40158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https://learnopengl.com/Getting-started/Coordinate-Systems</a:t>
            </a:r>
          </a:p>
        </p:txBody>
      </p:sp>
    </p:spTree>
    <p:extLst>
      <p:ext uri="{BB962C8B-B14F-4D97-AF65-F5344CB8AC3E}">
        <p14:creationId xmlns:p14="http://schemas.microsoft.com/office/powerpoint/2010/main" val="1774794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01FF-7ED9-499A-BBD4-E065F86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Coordinate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BEA73-98F3-44F4-A4E9-8741038AC3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2510097" cy="3437994"/>
          </a:xfrm>
        </p:spPr>
        <p:txBody>
          <a:bodyPr/>
          <a:lstStyle/>
          <a:p>
            <a:r>
              <a:rPr lang="en-GB" dirty="0"/>
              <a:t>We are going for RH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650FC-3E45-4B26-A903-38B02D99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18434" name="Picture 2" descr="Left- and right-handed Cartesian coordinates">
            <a:extLst>
              <a:ext uri="{FF2B5EF4-FFF2-40B4-BE49-F238E27FC236}">
                <a16:creationId xmlns:a16="http://schemas.microsoft.com/office/drawing/2014/main" id="{8A9FA6A9-32BF-4EB1-8350-4862FA76A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65" y="1077746"/>
            <a:ext cx="5118900" cy="338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9533A2-1B9C-4A62-B07F-2721A59C3CA6}"/>
              </a:ext>
            </a:extLst>
          </p:cNvPr>
          <p:cNvSpPr txBox="1"/>
          <p:nvPr/>
        </p:nvSpPr>
        <p:spPr>
          <a:xfrm>
            <a:off x="1721606" y="4649324"/>
            <a:ext cx="457652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https://docs.microsoft.com/en-us/previous-versions/windows/desktop/bb324490(v=vs.85)</a:t>
            </a:r>
          </a:p>
        </p:txBody>
      </p:sp>
    </p:spTree>
    <p:extLst>
      <p:ext uri="{BB962C8B-B14F-4D97-AF65-F5344CB8AC3E}">
        <p14:creationId xmlns:p14="http://schemas.microsoft.com/office/powerpoint/2010/main" val="118036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8FD4-2A3D-46A6-A10F-5106BD6D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v0.2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33EE-CD01-4D00-B5DD-8AA3EE7BCA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Features</a:t>
            </a:r>
            <a:r>
              <a:rPr lang="en-GB" dirty="0"/>
              <a:t> that we are </a:t>
            </a:r>
            <a:r>
              <a:rPr lang="en-GB" b="1" dirty="0"/>
              <a:t>not going to implement </a:t>
            </a:r>
            <a:r>
              <a:rPr lang="en-GB" dirty="0"/>
              <a:t>are marked with 🚩</a:t>
            </a:r>
          </a:p>
          <a:p>
            <a:r>
              <a:rPr lang="en-GB" dirty="0"/>
              <a:t>🚩are left behind so </a:t>
            </a:r>
            <a:r>
              <a:rPr lang="en-GB" b="1" dirty="0"/>
              <a:t>you can expand </a:t>
            </a:r>
            <a:r>
              <a:rPr lang="en-GB" dirty="0"/>
              <a:t>on what we see during the lectures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1B83-3BE8-4BD5-A4A0-BC909C5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16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88B0-E97D-4279-B5BE-F6603FB4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5EFD6-C27D-443D-AF39-9B886A8CD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135342" cy="3437994"/>
          </a:xfrm>
        </p:spPr>
        <p:txBody>
          <a:bodyPr/>
          <a:lstStyle/>
          <a:p>
            <a:r>
              <a:rPr lang="en-GB" dirty="0"/>
              <a:t>We transform an object from “local” to “World” space</a:t>
            </a:r>
          </a:p>
          <a:p>
            <a:r>
              <a:rPr lang="en-GB" dirty="0"/>
              <a:t>Consists in 3 matrices:</a:t>
            </a:r>
          </a:p>
          <a:p>
            <a:pPr lvl="1"/>
            <a:r>
              <a:rPr lang="en-GB" dirty="0"/>
              <a:t>Scale</a:t>
            </a:r>
          </a:p>
          <a:p>
            <a:pPr lvl="1"/>
            <a:r>
              <a:rPr lang="en-GB" dirty="0"/>
              <a:t>Rotation *</a:t>
            </a:r>
          </a:p>
          <a:p>
            <a:pPr lvl="1"/>
            <a:r>
              <a:rPr lang="en-GB" dirty="0"/>
              <a:t>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9B7D8-597D-475C-857A-D296E6F0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25B41-892C-4E50-96C6-BA0D8924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972" y="970055"/>
            <a:ext cx="3730028" cy="1235385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68EED12-7C2E-4EC1-8675-6447102A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14" y="2704698"/>
            <a:ext cx="23050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3D57E5-0FB5-ED57-AD00-9AD98D2BABDB}"/>
              </a:ext>
            </a:extLst>
          </p:cNvPr>
          <p:cNvSpPr txBox="1">
            <a:spLocks/>
          </p:cNvSpPr>
          <p:nvPr/>
        </p:nvSpPr>
        <p:spPr>
          <a:xfrm>
            <a:off x="1733005" y="4644883"/>
            <a:ext cx="4998720" cy="440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4973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69946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Char char="-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04919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539892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Char char="-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674865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573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04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36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67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*We store our rotation as quaternion and then convert to matrix in this step</a:t>
            </a:r>
          </a:p>
        </p:txBody>
      </p:sp>
    </p:spTree>
    <p:extLst>
      <p:ext uri="{BB962C8B-B14F-4D97-AF65-F5344CB8AC3E}">
        <p14:creationId xmlns:p14="http://schemas.microsoft.com/office/powerpoint/2010/main" val="896215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333-0F33-40CB-A452-BC2AD98B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Matrix </a:t>
            </a:r>
            <a:r>
              <a:rPr lang="en-GB" sz="2400" dirty="0"/>
              <a:t>(column)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5FF66-A431-4056-991A-5A3DFF82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4A358-2FAE-4536-A87F-2D8FDD62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52" y="1025279"/>
            <a:ext cx="5151932" cy="33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7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333-0F33-40CB-A452-BC2AD98B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Matrix </a:t>
            </a:r>
            <a:r>
              <a:rPr lang="en-GB" sz="2400" dirty="0"/>
              <a:t>(homogeneous </a:t>
            </a:r>
            <a:r>
              <a:rPr lang="en-GB" sz="2400" dirty="0" err="1"/>
              <a:t>coords</a:t>
            </a:r>
            <a:r>
              <a:rPr lang="en-GB" sz="2400" dirty="0"/>
              <a:t>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5FF66-A431-4056-991A-5A3DFF82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FEE5C60-D7E5-4063-82C6-2D5D9BC31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5" y="2029340"/>
            <a:ext cx="7647573" cy="243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0D176-76F1-A02A-C3DD-67AE321727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Homogenous/Projective coordinates</a:t>
            </a:r>
          </a:p>
          <a:p>
            <a:r>
              <a:rPr lang="en-US" dirty="0"/>
              <a:t>🤔 difference between vectors and points?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65466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333-0F33-40CB-A452-BC2AD98B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Matrix </a:t>
            </a:r>
            <a:r>
              <a:rPr lang="en-GB" sz="2400" dirty="0"/>
              <a:t>(homogeneous </a:t>
            </a:r>
            <a:r>
              <a:rPr lang="en-GB" sz="2400" dirty="0" err="1"/>
              <a:t>coords</a:t>
            </a:r>
            <a:r>
              <a:rPr lang="en-GB" sz="2400" dirty="0"/>
              <a:t>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5FF66-A431-4056-991A-5A3DFF82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FEE5C60-D7E5-4063-82C6-2D5D9BC31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5" y="2029340"/>
            <a:ext cx="7647573" cy="243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73C6A1-6BE0-433A-866E-C0749717A3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7394590" cy="818910"/>
          </a:xfrm>
        </p:spPr>
        <p:txBody>
          <a:bodyPr/>
          <a:lstStyle/>
          <a:p>
            <a:r>
              <a:rPr lang="en-GB" dirty="0"/>
              <a:t>If we are describing a point w=1 👉 Translation</a:t>
            </a:r>
          </a:p>
          <a:p>
            <a:r>
              <a:rPr lang="en-GB" dirty="0"/>
              <a:t>If we are considering a vector w=0 ⛔ Translation</a:t>
            </a:r>
          </a:p>
        </p:txBody>
      </p:sp>
    </p:spTree>
    <p:extLst>
      <p:ext uri="{BB962C8B-B14F-4D97-AF65-F5344CB8AC3E}">
        <p14:creationId xmlns:p14="http://schemas.microsoft.com/office/powerpoint/2010/main" val="177810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BDA6-D45C-45D2-88AD-462185B0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E74F4-A74C-4EE8-858E-D1EE85871F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440248" cy="3437994"/>
          </a:xfrm>
        </p:spPr>
        <p:txBody>
          <a:bodyPr/>
          <a:lstStyle/>
          <a:p>
            <a:r>
              <a:rPr lang="en-GB" dirty="0"/>
              <a:t>Consists in 2 operations:</a:t>
            </a:r>
          </a:p>
          <a:p>
            <a:pPr lvl="1"/>
            <a:r>
              <a:rPr lang="en-GB" dirty="0"/>
              <a:t>View </a:t>
            </a:r>
          </a:p>
          <a:p>
            <a:pPr lvl="1"/>
            <a:r>
              <a:rPr lang="en-GB" dirty="0"/>
              <a:t>Projection/Clip</a:t>
            </a:r>
          </a:p>
          <a:p>
            <a:r>
              <a:rPr lang="en-GB" dirty="0"/>
              <a:t>Done through matrices </a:t>
            </a:r>
          </a:p>
          <a:p>
            <a:r>
              <a:rPr lang="en-GB" dirty="0"/>
              <a:t>Different between RH or LH👈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93C1A-0D83-46FC-AF11-2EAF672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7DD63-7A29-4158-BF9C-485BAE45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36" y="1519967"/>
            <a:ext cx="3533764" cy="25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35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9D67-B352-4C13-807F-872E83F5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Matrix </a:t>
            </a:r>
            <a:r>
              <a:rPr lang="en-GB" sz="2400" dirty="0"/>
              <a:t>(Beware of RH/LH)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44590-613E-4D60-BC46-10EEB1E256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Brings the whole scene from the perspective of a camera:</a:t>
            </a:r>
          </a:p>
          <a:p>
            <a:pPr lvl="1"/>
            <a:r>
              <a:rPr lang="en-GB" dirty="0"/>
              <a:t>Camera is at the centre of the “world” </a:t>
            </a:r>
          </a:p>
          <a:p>
            <a:pPr lvl="1"/>
            <a:r>
              <a:rPr lang="en-GB" dirty="0"/>
              <a:t>World from camera point of view</a:t>
            </a:r>
          </a:p>
          <a:p>
            <a:r>
              <a:rPr lang="en-GB" dirty="0"/>
              <a:t>Usually calculated using the a </a:t>
            </a:r>
            <a:r>
              <a:rPr lang="en-GB" dirty="0" err="1"/>
              <a:t>LookAt</a:t>
            </a:r>
            <a:r>
              <a:rPr lang="en-GB" dirty="0"/>
              <a:t> matrix</a:t>
            </a:r>
          </a:p>
          <a:p>
            <a:pPr lvl="1"/>
            <a:r>
              <a:rPr lang="en-GB" dirty="0"/>
              <a:t>Position (eye),</a:t>
            </a:r>
          </a:p>
          <a:p>
            <a:pPr lvl="1"/>
            <a:r>
              <a:rPr lang="en-GB" dirty="0"/>
              <a:t>Target,</a:t>
            </a:r>
          </a:p>
          <a:p>
            <a:pPr lvl="1"/>
            <a:r>
              <a:rPr lang="en-GB" dirty="0"/>
              <a:t>Up Direction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486CB-3E50-4C08-9D7B-2A6E8E75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069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12F73-0E24-47D7-9BC7-72785F8A7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075442" cy="3437994"/>
          </a:xfrm>
        </p:spPr>
        <p:txBody>
          <a:bodyPr/>
          <a:lstStyle/>
          <a:p>
            <a:r>
              <a:rPr lang="en-GB" dirty="0"/>
              <a:t>Either:</a:t>
            </a:r>
          </a:p>
          <a:p>
            <a:pPr lvl="1"/>
            <a:r>
              <a:rPr lang="en-GB" dirty="0"/>
              <a:t>Orthographic: parallelepiped</a:t>
            </a:r>
          </a:p>
          <a:p>
            <a:pPr lvl="1"/>
            <a:r>
              <a:rPr lang="en-GB" dirty="0"/>
              <a:t>Perspective: Frustum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95A0A-3D4B-46CC-BCAB-3ECE053C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2CEAD-6E61-458A-A5D3-7412FE59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 Matrix </a:t>
            </a:r>
            <a:r>
              <a:rPr lang="en-GB" sz="2400" dirty="0"/>
              <a:t>(Beware of RH/LH)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E2912A-F6C5-001E-D45C-AD0E91082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491" y="1409723"/>
            <a:ext cx="5505473" cy="265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4F374-9887-AB02-1F59-C2563550F0BC}"/>
              </a:ext>
            </a:extLst>
          </p:cNvPr>
          <p:cNvSpPr txBox="1"/>
          <p:nvPr/>
        </p:nvSpPr>
        <p:spPr>
          <a:xfrm>
            <a:off x="3397930" y="4635669"/>
            <a:ext cx="457608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https://stackoverflow.com/questions/36573283/from-perspective-picture-to-orthographic-picture</a:t>
            </a:r>
          </a:p>
        </p:txBody>
      </p:sp>
    </p:spTree>
    <p:extLst>
      <p:ext uri="{BB962C8B-B14F-4D97-AF65-F5344CB8AC3E}">
        <p14:creationId xmlns:p14="http://schemas.microsoft.com/office/powerpoint/2010/main" val="399485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12F73-0E24-47D7-9BC7-72785F8A7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7582126" cy="3437994"/>
          </a:xfrm>
        </p:spPr>
        <p:txBody>
          <a:bodyPr/>
          <a:lstStyle/>
          <a:p>
            <a:r>
              <a:rPr lang="en-GB" dirty="0"/>
              <a:t>It maps view volume to a unit cube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95A0A-3D4B-46CC-BCAB-3ECE053C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2CEAD-6E61-458A-A5D3-7412FE59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 Matrix </a:t>
            </a:r>
            <a:r>
              <a:rPr lang="en-GB" sz="2400" dirty="0"/>
              <a:t>(Beware of RH/LH)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4F374-9887-AB02-1F59-C2563550F0BC}"/>
              </a:ext>
            </a:extLst>
          </p:cNvPr>
          <p:cNvSpPr txBox="1"/>
          <p:nvPr/>
        </p:nvSpPr>
        <p:spPr>
          <a:xfrm>
            <a:off x="3397930" y="4635669"/>
            <a:ext cx="457608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https://stackoverflow.com/questions/36573283/from-perspective-picture-to-orthographic-picture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5DC39B-F1EC-958F-A63D-0B3E990F2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12" y="1436012"/>
            <a:ext cx="6259612" cy="299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1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B5F4-C737-4696-AAE0-B9C4CAA3B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183438" cy="818910"/>
          </a:xfrm>
        </p:spPr>
        <p:txBody>
          <a:bodyPr/>
          <a:lstStyle/>
          <a:p>
            <a:r>
              <a:rPr lang="en-GB" dirty="0"/>
              <a:t>Perspective Projection (GL RH)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68B1A-7733-49F3-8C26-D6A6B09B4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Since our viewing frustum is symmetric in x and 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F9CE4-8AA1-4A4B-B63D-A9DB5DFE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F45FF-E8D7-52FD-E5C2-04FEA4A833B6}"/>
              </a:ext>
            </a:extLst>
          </p:cNvPr>
          <p:cNvSpPr txBox="1"/>
          <p:nvPr/>
        </p:nvSpPr>
        <p:spPr>
          <a:xfrm>
            <a:off x="2135392" y="4756377"/>
            <a:ext cx="458062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https://www.desmos.com/calculator/3pfg7sn7mp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B7A558-E092-4268-4106-7CCB1669DE2E}"/>
                  </a:ext>
                </a:extLst>
              </p:cNvPr>
              <p:cNvSpPr txBox="1"/>
              <p:nvPr/>
            </p:nvSpPr>
            <p:spPr>
              <a:xfrm>
                <a:off x="1245852" y="1559683"/>
                <a:ext cx="4021474" cy="2999397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NL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NL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fn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B7A558-E092-4268-4106-7CCB1669D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52" y="1559683"/>
                <a:ext cx="4021474" cy="2999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E92E4B82-E538-5B0F-D126-AB6EF4D5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783" y="1559683"/>
            <a:ext cx="2836577" cy="28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93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B5F4-C737-4696-AAE0-B9C4CAA3B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183438" cy="818910"/>
          </a:xfrm>
        </p:spPr>
        <p:txBody>
          <a:bodyPr/>
          <a:lstStyle/>
          <a:p>
            <a:r>
              <a:rPr lang="en-GB" dirty="0"/>
              <a:t>Perspective Projection (GL RH)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F9CE4-8AA1-4A4B-B63D-A9DB5DFE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F45FF-E8D7-52FD-E5C2-04FEA4A833B6}"/>
              </a:ext>
            </a:extLst>
          </p:cNvPr>
          <p:cNvSpPr txBox="1"/>
          <p:nvPr/>
        </p:nvSpPr>
        <p:spPr>
          <a:xfrm>
            <a:off x="2135392" y="4756377"/>
            <a:ext cx="458062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https://www.desmos.com/calculator/3pfg7sn7mp</a:t>
            </a:r>
            <a:endParaRPr lang="en-US" dirty="0"/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E92E4B82-E538-5B0F-D126-AB6EF4D5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632" y="1153461"/>
            <a:ext cx="2836577" cy="28365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E9EDBE-F049-F914-C7B8-9411C90B821A}"/>
                  </a:ext>
                </a:extLst>
              </p:cNvPr>
              <p:cNvSpPr txBox="1"/>
              <p:nvPr/>
            </p:nvSpPr>
            <p:spPr>
              <a:xfrm>
                <a:off x="893100" y="1325899"/>
                <a:ext cx="4159535" cy="28074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L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𝑓𝑛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endParaRPr lang="en-NL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E9EDBE-F049-F914-C7B8-9411C90B8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0" y="1325899"/>
                <a:ext cx="4159535" cy="2807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73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469610" cy="3437994"/>
          </a:xfrm>
        </p:spPr>
        <p:txBody>
          <a:bodyPr/>
          <a:lstStyle/>
          <a:p>
            <a:r>
              <a:rPr lang="en-GB" dirty="0"/>
              <a:t>Last Episode</a:t>
            </a:r>
          </a:p>
          <a:p>
            <a:r>
              <a:rPr lang="en-GB" dirty="0"/>
              <a:t>3D Transformations</a:t>
            </a:r>
          </a:p>
          <a:p>
            <a:r>
              <a:rPr lang="en-GB" dirty="0"/>
              <a:t>Camera</a:t>
            </a:r>
          </a:p>
          <a:p>
            <a:r>
              <a:rPr lang="en-GB" dirty="0"/>
              <a:t>Viewport Transformations</a:t>
            </a:r>
          </a:p>
          <a:p>
            <a:r>
              <a:rPr lang="en-GB" dirty="0"/>
              <a:t>Rotating Cube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FFrl5QKXT3">
            <a:hlinkClick r:id="" action="ppaction://media"/>
            <a:extLst>
              <a:ext uri="{FF2B5EF4-FFF2-40B4-BE49-F238E27FC236}">
                <a16:creationId xmlns:a16="http://schemas.microsoft.com/office/drawing/2014/main" id="{7591A714-8A24-4412-BEBA-B4AFF83446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8407" y="943124"/>
            <a:ext cx="2946541" cy="31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875A-1EA4-4D99-A45D-37A7E85C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163130" cy="818910"/>
          </a:xfrm>
        </p:spPr>
        <p:txBody>
          <a:bodyPr/>
          <a:lstStyle/>
          <a:p>
            <a:r>
              <a:rPr lang="en-GB" dirty="0"/>
              <a:t>Perspective projection (GL RH)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9106-D317-48FA-8F19-9EBDA67262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Let’s multiply our vector by the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AB1B5-B67D-4146-A1D7-007C93C9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422499-8B9E-7873-5F04-0CFB5AAB5E0F}"/>
                  </a:ext>
                </a:extLst>
              </p:cNvPr>
              <p:cNvSpPr txBox="1"/>
              <p:nvPr/>
            </p:nvSpPr>
            <p:spPr>
              <a:xfrm>
                <a:off x="592017" y="1637112"/>
                <a:ext cx="4159535" cy="28074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L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𝑓𝑛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422499-8B9E-7873-5F04-0CFB5AAB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17" y="1637112"/>
                <a:ext cx="4159535" cy="2807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2B7ED9-F46A-49B9-572C-F7EE7164D03D}"/>
                  </a:ext>
                </a:extLst>
              </p:cNvPr>
              <p:cNvSpPr txBox="1"/>
              <p:nvPr/>
            </p:nvSpPr>
            <p:spPr>
              <a:xfrm>
                <a:off x="4751552" y="1637112"/>
                <a:ext cx="4159535" cy="28074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L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trike="sngStrike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trike="sngStrike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trike="sngStrik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trike="sngStrike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trike="sngStrike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trike="sngStrike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trike="sngStrike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𝑓𝑛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e>
                                    <m:r>
                                      <a:rPr lang="en-US" sz="2400" b="0" i="1" strike="sngStrike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trike="sngStrik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trike="sngStrike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trike="sngStrike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trike="sngStrike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2B7ED9-F46A-49B9-572C-F7EE7164D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52" y="1637112"/>
                <a:ext cx="4159535" cy="2807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893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875A-1EA4-4D99-A45D-37A7E85C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154504" cy="818910"/>
          </a:xfrm>
        </p:spPr>
        <p:txBody>
          <a:bodyPr/>
          <a:lstStyle/>
          <a:p>
            <a:r>
              <a:rPr lang="en-GB" dirty="0"/>
              <a:t>Perspective projection (GL RH)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9106-D317-48FA-8F19-9EBDA67262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7067107" cy="915946"/>
          </a:xfrm>
        </p:spPr>
        <p:txBody>
          <a:bodyPr/>
          <a:lstStyle/>
          <a:p>
            <a:r>
              <a:rPr lang="en-GB" dirty="0"/>
              <a:t>🥸</a:t>
            </a:r>
            <a:r>
              <a:rPr lang="en-GB" dirty="0">
                <a:solidFill>
                  <a:srgbClr val="FF0000"/>
                </a:solidFill>
              </a:rPr>
              <a:t>clip space w</a:t>
            </a:r>
            <a:r>
              <a:rPr lang="en-GB" dirty="0"/>
              <a:t> = 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view z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/>
              <a:t>(and a – because of rh coordinates system)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AB1B5-B67D-4146-A1D7-007C93C9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6B582B-1BF4-1900-0E76-AC2FD5A4718C}"/>
                  </a:ext>
                </a:extLst>
              </p:cNvPr>
              <p:cNvSpPr txBox="1"/>
              <p:nvPr/>
            </p:nvSpPr>
            <p:spPr>
              <a:xfrm>
                <a:off x="3444650" y="1949651"/>
                <a:ext cx="2605177" cy="28074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L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𝑓𝑛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6B582B-1BF4-1900-0E76-AC2FD5A47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650" y="1949651"/>
                <a:ext cx="2605177" cy="2807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757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7A57-5C4A-6BBE-0F15-5E24795B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note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794AD-CB35-CB3A-32DD-10F6108D94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https://docs.rs/glam/0.24.2/src/glam/f32/sse2/mat4.rs.html#811</a:t>
            </a:r>
            <a:endParaRPr lang="en-US" dirty="0"/>
          </a:p>
          <a:p>
            <a:r>
              <a:rPr lang="en-US" dirty="0"/>
              <a:t>It’s slightly different</a:t>
            </a:r>
          </a:p>
          <a:p>
            <a:r>
              <a:rPr lang="en-US" dirty="0"/>
              <a:t>But…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1C188-055A-F4DA-C897-EDC6FB91B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468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B5F4-C737-4696-AAE0-B9C4CAA3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Projection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68B1A-7733-49F3-8C26-D6A6B09B4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7002462" cy="450032"/>
          </a:xfrm>
        </p:spPr>
        <p:txBody>
          <a:bodyPr/>
          <a:lstStyle/>
          <a:p>
            <a:r>
              <a:rPr lang="en-GB" dirty="0"/>
              <a:t>As a function of the 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F9CE4-8AA1-4A4B-B63D-A9DB5DFE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F45FF-E8D7-52FD-E5C2-04FEA4A833B6}"/>
              </a:ext>
            </a:extLst>
          </p:cNvPr>
          <p:cNvSpPr txBox="1"/>
          <p:nvPr/>
        </p:nvSpPr>
        <p:spPr>
          <a:xfrm>
            <a:off x="2135392" y="4756377"/>
            <a:ext cx="458062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https://www.desmos.com/calculator/u6gaftslle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745F0-E02A-0F70-EC8C-3ECFF4785F18}"/>
              </a:ext>
            </a:extLst>
          </p:cNvPr>
          <p:cNvSpPr txBox="1"/>
          <p:nvPr/>
        </p:nvSpPr>
        <p:spPr>
          <a:xfrm>
            <a:off x="6473015" y="3260784"/>
            <a:ext cx="1989498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E923D8-509D-D695-D37E-5BD1CD05D9B0}"/>
                  </a:ext>
                </a:extLst>
              </p:cNvPr>
              <p:cNvSpPr txBox="1"/>
              <p:nvPr/>
            </p:nvSpPr>
            <p:spPr>
              <a:xfrm>
                <a:off x="5474360" y="1797576"/>
                <a:ext cx="3195187" cy="252361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b="0" dirty="0"/>
                  <a:t>aspect ratio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𝑓𝑜</m:t>
                                      </m:r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𝑓𝑜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𝑓𝑜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800" b="0" dirty="0"/>
              </a:p>
              <a:p>
                <a:pPr algn="ctr"/>
                <a:endParaRPr lang="en-US" sz="1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E923D8-509D-D695-D37E-5BD1CD05D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60" y="1797576"/>
                <a:ext cx="3195187" cy="2523610"/>
              </a:xfrm>
              <a:prstGeom prst="rect">
                <a:avLst/>
              </a:prstGeom>
              <a:blipFill>
                <a:blip r:embed="rId2"/>
                <a:stretch>
                  <a:fillRect t="-314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480C7-DCC0-19F9-737A-AF02B5ECD277}"/>
                  </a:ext>
                </a:extLst>
              </p:cNvPr>
              <p:cNvSpPr txBox="1"/>
              <p:nvPr/>
            </p:nvSpPr>
            <p:spPr>
              <a:xfrm>
                <a:off x="1245852" y="1559683"/>
                <a:ext cx="4021474" cy="2999397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NL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NL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fn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NL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480C7-DCC0-19F9-737A-AF02B5ECD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52" y="1559683"/>
                <a:ext cx="4021474" cy="29993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64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66A9-4566-48D0-B2D0-256AF59B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it all together MVP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4C80A-989E-4CD9-95DF-2D426FA72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can concatenate these 3 operations in a single matrix: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94AEA-55A8-407B-B56A-2FE460429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34</a:t>
            </a:fld>
            <a:endParaRPr lang="en-GB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309D64-7999-4169-A1E0-543EAEB0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659" y="2796743"/>
            <a:ext cx="26289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371CDD7-1F19-53BA-38CD-615BA0F06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" b="33786"/>
          <a:stretch/>
        </p:blipFill>
        <p:spPr bwMode="auto">
          <a:xfrm>
            <a:off x="4678230" y="1579138"/>
            <a:ext cx="4075961" cy="288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8083-ACF5-4A42-91A8-B7633F98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Clip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361C4-20BA-4F27-8D84-7B181CF7F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275782" cy="3437994"/>
          </a:xfrm>
        </p:spPr>
        <p:txBody>
          <a:bodyPr/>
          <a:lstStyle/>
          <a:p>
            <a:r>
              <a:rPr lang="en-GB" dirty="0"/>
              <a:t>Projection matrix</a:t>
            </a:r>
          </a:p>
          <a:p>
            <a:r>
              <a:rPr lang="en-GB" dirty="0"/>
              <a:t>clip coordinate system is a homogeneous coordinate system</a:t>
            </a:r>
          </a:p>
          <a:p>
            <a:r>
              <a:rPr lang="en-GB" i="1" dirty="0"/>
              <a:t>the name comes from the fact that we do triangle clipping in this space.. more on that the next episode</a:t>
            </a:r>
          </a:p>
          <a:p>
            <a:r>
              <a:rPr lang="en-GB" i="1" dirty="0"/>
              <a:t>Projects the frustum into a volume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6C72-8497-4980-A893-C4EAB816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3BEB649-F7D5-40B4-9934-838A1EA8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89" y="2408222"/>
            <a:ext cx="1904983" cy="19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33DF0B3E-ABFD-4937-857C-F37438BD3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96" y="120756"/>
            <a:ext cx="3146876" cy="166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66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4D7A8-B426-4480-BC0A-0231ABFF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Viewport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35293-E0F9-48E2-BCDB-92266641DF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152009" cy="3437994"/>
          </a:xfrm>
        </p:spPr>
        <p:txBody>
          <a:bodyPr/>
          <a:lstStyle/>
          <a:p>
            <a:r>
              <a:rPr lang="en-GB" dirty="0"/>
              <a:t>Perspective/homogenous divide</a:t>
            </a:r>
          </a:p>
          <a:p>
            <a:r>
              <a:rPr lang="en-GB" dirty="0"/>
              <a:t>Map to viewport/window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542D-0DC3-43A7-AF7D-AF70AEF3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4A4CD-A473-4515-A881-F2A2F742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97" y="1077746"/>
            <a:ext cx="3758629" cy="31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83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4D7A8-B426-4480-BC0A-0231ABFF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Divide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35293-E0F9-48E2-BCDB-92266641DF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574933" cy="3437994"/>
          </a:xfrm>
        </p:spPr>
        <p:txBody>
          <a:bodyPr/>
          <a:lstStyle/>
          <a:p>
            <a:r>
              <a:rPr lang="en-GB" dirty="0"/>
              <a:t>Normalizes Clip space by dividing for w (= z in view space)</a:t>
            </a:r>
          </a:p>
          <a:p>
            <a:r>
              <a:rPr lang="en-GB" dirty="0"/>
              <a:t>W normalizes this values based on the view frustum</a:t>
            </a:r>
          </a:p>
          <a:p>
            <a:r>
              <a:rPr lang="en-GB" dirty="0"/>
              <a:t>Resulting in </a:t>
            </a:r>
            <a:r>
              <a:rPr lang="en-GB" b="1" dirty="0"/>
              <a:t>Normalized device coordinates (NDC)</a:t>
            </a:r>
          </a:p>
          <a:p>
            <a:r>
              <a:rPr lang="en-GB" dirty="0"/>
              <a:t>Also called perspective/homogenous divide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542D-0DC3-43A7-AF7D-AF70AEF3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18D10A7-2BEE-4483-9E4E-642B87EF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69" y="0"/>
            <a:ext cx="3146876" cy="166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65C15-C1D9-D7F7-4DF3-6E2CD40BD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20" y="2290119"/>
            <a:ext cx="2844973" cy="118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1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4D7A8-B426-4480-BC0A-0231ABFF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 =&gt; NDC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542D-0DC3-43A7-AF7D-AF70AEF3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38</a:t>
            </a:fld>
            <a:endParaRPr lang="en-GB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9F54146-7F4F-9984-E751-0080760B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392" y="1144883"/>
            <a:ext cx="4160073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C2000-7AEF-C28D-6455-B06A1D236806}"/>
              </a:ext>
            </a:extLst>
          </p:cNvPr>
          <p:cNvSpPr txBox="1"/>
          <p:nvPr/>
        </p:nvSpPr>
        <p:spPr>
          <a:xfrm>
            <a:off x="1941143" y="4691157"/>
            <a:ext cx="457744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3"/>
              </a:rPr>
              <a:t>https://twitter.com/EricLengyel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68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125F-70F3-45A4-A8C5-F4982D2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to viewport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1EFF6-A613-453F-A9AA-30606A4661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Simply maps from [-1, 1] to viewport size</a:t>
            </a:r>
          </a:p>
          <a:p>
            <a:r>
              <a:rPr lang="en-GB" dirty="0"/>
              <a:t>Remember that the y on the window is inverted!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11CE4-28D3-43FA-9C91-FFD95899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925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Episode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4794944" cy="3437994"/>
          </a:xfrm>
        </p:spPr>
        <p:txBody>
          <a:bodyPr/>
          <a:lstStyle/>
          <a:p>
            <a:r>
              <a:rPr lang="en-GB" sz="1800" b="1" dirty="0"/>
              <a:t>Vertex</a:t>
            </a:r>
            <a:r>
              <a:rPr lang="en-GB" sz="1800" dirty="0"/>
              <a:t> </a:t>
            </a:r>
            <a:r>
              <a:rPr lang="en-GB" sz="1800" b="1" dirty="0"/>
              <a:t>attributes</a:t>
            </a:r>
            <a:r>
              <a:rPr lang="en-GB" sz="1800" dirty="0"/>
              <a:t> describe position and other </a:t>
            </a:r>
            <a:r>
              <a:rPr lang="en-GB" sz="1800" b="1" dirty="0"/>
              <a:t>surface parameters</a:t>
            </a:r>
          </a:p>
          <a:p>
            <a:r>
              <a:rPr lang="en-GB" sz="1800" dirty="0"/>
              <a:t>We can map </a:t>
            </a:r>
            <a:r>
              <a:rPr lang="en-GB" sz="1800" b="1" dirty="0"/>
              <a:t>textures</a:t>
            </a:r>
            <a:r>
              <a:rPr lang="en-GB" sz="1800" dirty="0"/>
              <a:t> to surfaces</a:t>
            </a:r>
          </a:p>
          <a:p>
            <a:r>
              <a:rPr lang="en-GB" sz="1800" dirty="0"/>
              <a:t>When rasterizing a surface we </a:t>
            </a:r>
            <a:r>
              <a:rPr lang="en-GB" sz="1800" b="1" dirty="0"/>
              <a:t>interpolate the vertex attributes</a:t>
            </a:r>
          </a:p>
          <a:p>
            <a:r>
              <a:rPr lang="en-GB" sz="1800" dirty="0"/>
              <a:t>We can do this with barycentric coordinates</a:t>
            </a:r>
          </a:p>
          <a:p>
            <a:r>
              <a:rPr lang="en-GB" sz="1800" b="1" dirty="0"/>
              <a:t>Barycentric coordinates </a:t>
            </a:r>
            <a:r>
              <a:rPr lang="en-GB" sz="1800" dirty="0"/>
              <a:t>⚖️</a:t>
            </a:r>
          </a:p>
          <a:p>
            <a:pPr lvl="1"/>
            <a:r>
              <a:rPr lang="en-GB" sz="1800" dirty="0"/>
              <a:t>how </a:t>
            </a:r>
            <a:r>
              <a:rPr lang="en-GB" sz="1800" b="1" dirty="0"/>
              <a:t>close</a:t>
            </a:r>
            <a:r>
              <a:rPr lang="en-GB" sz="1800" dirty="0"/>
              <a:t> we are to a vertex</a:t>
            </a:r>
          </a:p>
          <a:p>
            <a:pPr lvl="1"/>
            <a:r>
              <a:rPr lang="en-GB" sz="1800" dirty="0"/>
              <a:t>how much that vertex </a:t>
            </a:r>
            <a:r>
              <a:rPr lang="en-GB" sz="1800" b="1" dirty="0"/>
              <a:t>contributes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175F982-7F91-4F89-BE12-ACA96B2E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224" y="1191718"/>
            <a:ext cx="3006776" cy="31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4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9C4F-C984-43EB-8506-571F7699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Rotating quad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36B4B-B619-4850-BC3F-893D3BA8C1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What is going 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4C94-F931-4B53-9763-61F2DF03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B90A530-F23C-4C79-84D7-0AC62AB0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15" y="244827"/>
            <a:ext cx="3800531" cy="40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8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FD9D-A5E9-4D4C-8ECB-C21B4FDB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1592D-4E85-46FD-84B1-EB2E39944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Affine mapping: </a:t>
            </a:r>
          </a:p>
          <a:p>
            <a:pPr lvl="1"/>
            <a:r>
              <a:rPr lang="en-GB" dirty="0"/>
              <a:t>Does not take depth into account</a:t>
            </a:r>
          </a:p>
          <a:p>
            <a:r>
              <a:rPr lang="en-GB" dirty="0"/>
              <a:t>Perspective correct mapping:</a:t>
            </a:r>
          </a:p>
          <a:p>
            <a:pPr lvl="1"/>
            <a:r>
              <a:rPr lang="en-GB" dirty="0"/>
              <a:t>Take depth into account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B60F1-03D1-43DE-9FE9-342E5EC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849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4B21-7917-4965-A296-E902C684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Affine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22B7-7782-4535-9597-3CD0D09B2C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026701" cy="3437994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problem</a:t>
            </a:r>
            <a:r>
              <a:rPr lang="en-GB" dirty="0"/>
              <a:t> is that we are </a:t>
            </a:r>
            <a:r>
              <a:rPr lang="en-GB" b="1" dirty="0"/>
              <a:t>interpolating</a:t>
            </a:r>
            <a:r>
              <a:rPr lang="en-GB" dirty="0"/>
              <a:t> the texture values in </a:t>
            </a:r>
            <a:r>
              <a:rPr lang="en-GB" b="1" dirty="0"/>
              <a:t>screen space </a:t>
            </a:r>
            <a:r>
              <a:rPr lang="en-GB" dirty="0"/>
              <a:t>instead of </a:t>
            </a:r>
            <a:r>
              <a:rPr lang="en-GB" b="1" dirty="0"/>
              <a:t>3D</a:t>
            </a:r>
            <a:r>
              <a:rPr lang="en-GB" dirty="0"/>
              <a:t>, therefore </a:t>
            </a:r>
            <a:r>
              <a:rPr lang="en-GB" b="1" dirty="0"/>
              <a:t>discarding depth</a:t>
            </a:r>
            <a:r>
              <a:rPr lang="en-GB" dirty="0"/>
              <a:t> information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AEC60-1225-4157-A454-914D76FB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1AE106BA-05B5-4F7E-8692-4657A56C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89" y="917800"/>
            <a:ext cx="3395049" cy="359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16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498B-7722-42AA-844E-BD2BEC23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F45A-678A-4C45-870F-C71C348411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6167697" cy="3437994"/>
          </a:xfrm>
        </p:spPr>
        <p:txBody>
          <a:bodyPr/>
          <a:lstStyle/>
          <a:p>
            <a:r>
              <a:rPr lang="en-GB" dirty="0"/>
              <a:t>When we </a:t>
            </a:r>
            <a:r>
              <a:rPr lang="en-GB" b="1" dirty="0"/>
              <a:t>interpolate</a:t>
            </a:r>
            <a:r>
              <a:rPr lang="en-GB" dirty="0"/>
              <a:t> our parameter</a:t>
            </a:r>
          </a:p>
          <a:p>
            <a:r>
              <a:rPr lang="en-GB" dirty="0"/>
              <a:t>we </a:t>
            </a:r>
            <a:r>
              <a:rPr lang="en-GB" dirty="0">
                <a:solidFill>
                  <a:srgbClr val="FF0000"/>
                </a:solidFill>
              </a:rPr>
              <a:t>divide-first-then-interpolate➡️</a:t>
            </a:r>
            <a:r>
              <a:rPr lang="en-GB" dirty="0"/>
              <a:t>, since we are past NDC (we divided by w)</a:t>
            </a:r>
          </a:p>
          <a:p>
            <a:pPr lvl="1"/>
            <a:r>
              <a:rPr lang="en-GB" dirty="0"/>
              <a:t>projection </a:t>
            </a:r>
            <a:r>
              <a:rPr lang="en-GB" dirty="0">
                <a:solidFill>
                  <a:srgbClr val="FF0000"/>
                </a:solidFill>
              </a:rPr>
              <a:t>➡️</a:t>
            </a:r>
            <a:r>
              <a:rPr lang="en-GB" dirty="0"/>
              <a:t> Interpolation</a:t>
            </a:r>
          </a:p>
          <a:p>
            <a:r>
              <a:rPr lang="en-GB" dirty="0"/>
              <a:t>what would have been the parameter </a:t>
            </a:r>
            <a:r>
              <a:rPr lang="el-GR" dirty="0"/>
              <a:t>β</a:t>
            </a:r>
            <a:r>
              <a:rPr lang="en-GB" dirty="0"/>
              <a:t> if we had </a:t>
            </a:r>
            <a:r>
              <a:rPr lang="en-GB" dirty="0">
                <a:solidFill>
                  <a:srgbClr val="FF0000"/>
                </a:solidFill>
              </a:rPr>
              <a:t>interpolate-first-then-divide ⬅️</a:t>
            </a:r>
            <a:endParaRPr lang="en-GB" dirty="0"/>
          </a:p>
          <a:p>
            <a:pPr lvl="1"/>
            <a:r>
              <a:rPr lang="en-GB" dirty="0"/>
              <a:t>Interpolation </a:t>
            </a:r>
            <a:r>
              <a:rPr lang="en-GB" dirty="0">
                <a:solidFill>
                  <a:srgbClr val="FF0000"/>
                </a:solidFill>
              </a:rPr>
              <a:t>➡️</a:t>
            </a:r>
            <a:r>
              <a:rPr lang="en-GB" dirty="0"/>
              <a:t> projection</a:t>
            </a:r>
          </a:p>
          <a:p>
            <a:pPr lvl="1"/>
            <a:r>
              <a:rPr lang="en-GB" dirty="0"/>
              <a:t>We want to interpolate in </a:t>
            </a:r>
            <a:r>
              <a:rPr lang="en-GB" dirty="0">
                <a:solidFill>
                  <a:srgbClr val="FF0000"/>
                </a:solidFill>
              </a:rPr>
              <a:t>3D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5BEA-17EE-4323-B4A0-06E557C5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122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2F21-B93B-4C99-AEC8-603538CF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65D1E-65EE-4FB0-AFD2-08770B6DD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365723" cy="3437994"/>
          </a:xfrm>
        </p:spPr>
        <p:txBody>
          <a:bodyPr/>
          <a:lstStyle/>
          <a:p>
            <a:r>
              <a:rPr lang="en-GB" dirty="0"/>
              <a:t>We need to take also the difference in depth (z)</a:t>
            </a:r>
          </a:p>
          <a:p>
            <a:r>
              <a:rPr lang="en-GB" dirty="0"/>
              <a:t>We can use view z (🥸)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D7115-5951-4B60-AE93-884881AE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0652C92-4D5A-4344-A962-8D6520D4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552" y="0"/>
            <a:ext cx="2507448" cy="449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2B80A-C3FC-4B62-AE58-C800FC2B3A41}"/>
              </a:ext>
            </a:extLst>
          </p:cNvPr>
          <p:cNvSpPr txBox="1"/>
          <p:nvPr/>
        </p:nvSpPr>
        <p:spPr>
          <a:xfrm>
            <a:off x="1508409" y="4694414"/>
            <a:ext cx="58290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https://www.scratchapixel.com/lessons/3d-basic-rendering/rasterization-practical-implementation/perspective-correct-interpolation-vertex-attributes</a:t>
            </a:r>
          </a:p>
        </p:txBody>
      </p:sp>
    </p:spTree>
    <p:extLst>
      <p:ext uri="{BB962C8B-B14F-4D97-AF65-F5344CB8AC3E}">
        <p14:creationId xmlns:p14="http://schemas.microsoft.com/office/powerpoint/2010/main" val="3174102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2F21-B93B-4C99-AEC8-603538CF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65D1E-65EE-4FB0-AFD2-08770B6DD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365723" cy="3437994"/>
          </a:xfrm>
        </p:spPr>
        <p:txBody>
          <a:bodyPr/>
          <a:lstStyle/>
          <a:p>
            <a:r>
              <a:rPr lang="en-GB" dirty="0"/>
              <a:t>Divide attributes by their z (reciprocals)</a:t>
            </a:r>
          </a:p>
          <a:p>
            <a:r>
              <a:rPr lang="en-GB" dirty="0"/>
              <a:t>Then interpolate the attributes and z</a:t>
            </a:r>
          </a:p>
          <a:p>
            <a:r>
              <a:rPr lang="en-GB" dirty="0"/>
              <a:t>Multiply attribute by interpolated 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D7115-5951-4B60-AE93-884881AE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0652C92-4D5A-4344-A962-8D6520D4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552" y="0"/>
            <a:ext cx="2507448" cy="449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646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9B66-1F43-4AF0-BCF6-62706501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the depth buffer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34EBA-FD09-4360-A629-F37CDFB6DC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881846" cy="3437994"/>
          </a:xfrm>
        </p:spPr>
        <p:txBody>
          <a:bodyPr/>
          <a:lstStyle/>
          <a:p>
            <a:r>
              <a:rPr lang="en-GB" dirty="0"/>
              <a:t>Also the depth requires “perspective correction”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4B3E1-489D-4B8F-8CCB-C28E693C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2684716-BE96-4D7A-B522-B16091AC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717" y="887877"/>
            <a:ext cx="3561550" cy="377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0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9B66-1F43-4AF0-BCF6-62706501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the depth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4B3E1-489D-4B8F-8CCB-C28E693C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F956B43-879B-4A18-B452-DA071CC7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60" y="914400"/>
            <a:ext cx="3433880" cy="36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39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C4D8A-72E2-4481-A35A-CF0659E6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Rotating Cube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EA5AF-B25C-4442-8E39-527917586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Concatenating “model” matrices to parent objects together</a:t>
            </a:r>
          </a:p>
          <a:p>
            <a:r>
              <a:rPr lang="en-GB" dirty="0"/>
              <a:t>Let’s have a parent transform a 6 children to make a cube from our quad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372A3-CAEA-404B-9EAE-ED068885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440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4D7A8-B426-4480-BC0A-0231ABFF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Rotating Cube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542D-0DC3-43A7-AF7D-AF70AEF3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8" name="FFrl5QKXT3">
            <a:hlinkClick r:id="" action="ppaction://media"/>
            <a:extLst>
              <a:ext uri="{FF2B5EF4-FFF2-40B4-BE49-F238E27FC236}">
                <a16:creationId xmlns:a16="http://schemas.microsoft.com/office/drawing/2014/main" id="{2CBF6E5C-1486-430F-85BE-CFE16A1FB4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7947" y="1100520"/>
            <a:ext cx="2946541" cy="31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4065-6444-7895-47F9-BC14B3CA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3D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E7434-7F32-043C-2DDD-004EBD7521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402012" cy="3437994"/>
          </a:xfrm>
        </p:spPr>
        <p:txBody>
          <a:bodyPr/>
          <a:lstStyle/>
          <a:p>
            <a:r>
              <a:rPr lang="en-US" dirty="0"/>
              <a:t>As you have seen we can render already a 3D triangle</a:t>
            </a:r>
          </a:p>
          <a:p>
            <a:r>
              <a:rPr lang="en-US" dirty="0"/>
              <a:t>So, what are we missing?</a:t>
            </a:r>
          </a:p>
          <a:p>
            <a:r>
              <a:rPr lang="en-US" dirty="0"/>
              <a:t>As promised, we are going to project 🎥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0569C-FA1C-1233-8248-D80BE8E8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549DFDD-7EC6-BAE2-30BB-F0F562E6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04"/>
          <a:stretch/>
        </p:blipFill>
        <p:spPr bwMode="auto">
          <a:xfrm>
            <a:off x="5118828" y="1727019"/>
            <a:ext cx="3532594" cy="182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CD5CC-C8C2-A148-4296-9CBE06F18C7B}"/>
              </a:ext>
            </a:extLst>
          </p:cNvPr>
          <p:cNvSpPr txBox="1"/>
          <p:nvPr/>
        </p:nvSpPr>
        <p:spPr>
          <a:xfrm>
            <a:off x="1693862" y="4720307"/>
            <a:ext cx="4576082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050" dirty="0"/>
              <a:t>https://www.scratchapixel.com/lessons/3d-basic-rendering/rasterization-practical-implementation/</a:t>
            </a:r>
            <a:r>
              <a:rPr lang="en-NL" sz="900" dirty="0"/>
              <a:t>overview-rasterization-algorithm</a:t>
            </a:r>
            <a:r>
              <a:rPr lang="en-NL" sz="1050" dirty="0"/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1505021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A9F7-7F1C-4372-93AC-6373F4A0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 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0843F-BB78-4025-BABF-C7CF2A5BE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26346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5215-E445-4C8A-8CCB-49D402A4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could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9B8C0-ABDD-4059-A824-4532856002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Scene Graph-</a:t>
            </a:r>
            <a:r>
              <a:rPr lang="en-GB" dirty="0" err="1"/>
              <a:t>ish</a:t>
            </a:r>
            <a:r>
              <a:rPr lang="en-GB" dirty="0"/>
              <a:t> / parenting</a:t>
            </a:r>
          </a:p>
          <a:p>
            <a:r>
              <a:rPr lang="en-GB" dirty="0"/>
              <a:t>Loading a model (we will see how to load a </a:t>
            </a:r>
            <a:r>
              <a:rPr lang="en-GB" dirty="0" err="1"/>
              <a:t>Gltf</a:t>
            </a:r>
            <a:r>
              <a:rPr lang="en-GB" dirty="0"/>
              <a:t> next </a:t>
            </a:r>
            <a:r>
              <a:rPr lang="en-GB" dirty="0" err="1"/>
              <a:t>eppi</a:t>
            </a:r>
            <a:r>
              <a:rPr lang="en-GB" dirty="0"/>
              <a:t>)</a:t>
            </a:r>
          </a:p>
          <a:p>
            <a:r>
              <a:rPr lang="en-GB" dirty="0"/>
              <a:t>Moving camera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C7B83-8FAC-43E5-A061-B6003A5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656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61C-0950-4EF7-A191-AD18E952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560D-CB5A-4CB1-939B-B2372174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Rasterization: a Practical Implementation</a:t>
            </a:r>
            <a:endParaRPr lang="en-GB" dirty="0"/>
          </a:p>
          <a:p>
            <a:r>
              <a:rPr lang="en-GB" dirty="0">
                <a:hlinkClick r:id="rId3"/>
              </a:rPr>
              <a:t>Optimizing Software Occlusion Culling – index | The </a:t>
            </a:r>
            <a:r>
              <a:rPr lang="en-GB" dirty="0" err="1">
                <a:hlinkClick r:id="rId3"/>
              </a:rPr>
              <a:t>ryg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  <a:p>
            <a:r>
              <a:rPr lang="en-GB" dirty="0">
                <a:hlinkClick r:id="rId4"/>
              </a:rPr>
              <a:t>Texture Mapping &amp; Polygon Rasterizing Tutorial (1/2) [C++20] – YouTube</a:t>
            </a:r>
            <a:endParaRPr lang="en-GB" dirty="0"/>
          </a:p>
          <a:p>
            <a:r>
              <a:rPr lang="en-GB" dirty="0">
                <a:hlinkClick r:id="rId5"/>
              </a:rPr>
              <a:t>3D Programming Fundamentals [Introduction] Tutorial 0 –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79EE-7398-4CD3-8413-FB30431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0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61C-0950-4EF7-A191-AD18E952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560D-CB5A-4CB1-939B-B2372174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Rasterizer Algorithm Explanation – YouTube</a:t>
            </a:r>
            <a:endParaRPr lang="en-GB" dirty="0"/>
          </a:p>
          <a:p>
            <a:r>
              <a:rPr lang="en-GB" dirty="0">
                <a:hlinkClick r:id="rId3"/>
              </a:rPr>
              <a:t>https://paroj.github.io/gltut/Texturing/Tut14%20Interpolation%20Redux.html</a:t>
            </a:r>
            <a:endParaRPr lang="en-GB" dirty="0"/>
          </a:p>
          <a:p>
            <a:r>
              <a:rPr lang="en-GB" dirty="0">
                <a:hlinkClick r:id="rId4"/>
              </a:rPr>
              <a:t>http://www.songho.ca/opengl/gl_projectionmatrix.html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79EE-7398-4CD3-8413-FB30431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695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9891-8B9D-4767-A2FE-3FD14F7B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– 3D Math Primer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7927A-082E-4B6F-9BCC-5435ECA9A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UI" panose="020B0502040204020203" pitchFamily="34" charset="0"/>
                <a:hlinkClick r:id="rId2"/>
              </a:rPr>
              <a:t>Introduction to Matrices - 3D Math Primer for Graphics and Game Development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  <a:hlinkClick r:id="rId3"/>
              </a:rPr>
              <a:t>Matrices and Linear Transformations - 3D Math Primer for Graphics and Game Development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  <a:hlinkClick r:id="rId4"/>
              </a:rPr>
              <a:t>More on Matrices - 3D Math Primer for Graphics and Game Development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3740E-5CC2-4E8A-912D-5C3ED8E4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82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9891-8B9D-4767-A2FE-3FD14F7B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– 3Blue1Brown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7927A-082E-4B6F-9BCC-5435ECA9A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UI" panose="020B0502040204020203" pitchFamily="34" charset="0"/>
                <a:hlinkClick r:id="rId2"/>
              </a:rPr>
              <a:t>Linear transformations and matrices | Chapter 3, Essence of linear algebra – YouTube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  <a:hlinkClick r:id="rId3"/>
              </a:rPr>
              <a:t>Matrix multiplication as composition | Chapter 4, Essence of linear algebra – YouTube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  <a:hlinkClick r:id="rId4"/>
              </a:rPr>
              <a:t>Three-dimensional linear transformations | Chapter 5, Essence of linear algebra – YouTube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  <a:hlinkClick r:id="rId5"/>
              </a:rPr>
              <a:t>Quaternions and 3d rotation, explained interactively -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3740E-5CC2-4E8A-912D-5C3ED8E4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1157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9891-8B9D-4767-A2FE-3FD14F7B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7927A-082E-4B6F-9BCC-5435ECA9A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The Perspective and Orthographic Projection Matrix (scratchapixel.com)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3740E-5CC2-4E8A-912D-5C3ED8E4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52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67BD-2575-47B8-880C-4A4E3798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FF6CB-59AF-4017-AB0E-FEC5B29966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2D/3D transformations done with matrices</a:t>
            </a:r>
          </a:p>
          <a:p>
            <a:pPr lvl="1"/>
            <a:r>
              <a:rPr lang="en-GB" dirty="0"/>
              <a:t>Vector * Matrix</a:t>
            </a:r>
          </a:p>
          <a:p>
            <a:pPr lvl="1"/>
            <a:r>
              <a:rPr lang="en-GB" dirty="0"/>
              <a:t>Matrix * Matrix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E32C1-CEB2-43F1-BA42-0E699949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12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C94F-79E2-4331-9148-097F5FF02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3D transform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77284-8B40-AA71-FD3F-D700D6D3B3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Translation, Scale: vec3</a:t>
            </a:r>
          </a:p>
          <a:p>
            <a:r>
              <a:rPr lang="en-US" dirty="0"/>
              <a:t>Rotation: quat</a:t>
            </a:r>
          </a:p>
          <a:p>
            <a:r>
              <a:rPr lang="en-US" dirty="0"/>
              <a:t>Output: TRS (mat4)</a:t>
            </a:r>
          </a:p>
          <a:p>
            <a:r>
              <a:rPr lang="en-US" dirty="0"/>
              <a:t>Get orientation/Gizmo (forward, right, up)</a:t>
            </a:r>
          </a:p>
          <a:p>
            <a:r>
              <a:rPr lang="en-US" dirty="0"/>
              <a:t>Translate, rotate, scale</a:t>
            </a:r>
          </a:p>
          <a:p>
            <a:r>
              <a:rPr lang="en-US" dirty="0"/>
              <a:t>Parenting 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D6B38-C2BD-CBC1-9ACA-B58826CC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5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5C7E-07A7-0A1F-E1B7-300E455F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* Matrix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FF35D-BC84-83A7-38F0-9B03B818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4" name="Matrices05">
            <a:hlinkClick r:id="" action="ppaction://media"/>
            <a:extLst>
              <a:ext uri="{FF2B5EF4-FFF2-40B4-BE49-F238E27FC236}">
                <a16:creationId xmlns:a16="http://schemas.microsoft.com/office/drawing/2014/main" id="{E28D2EA7-4ACF-4E6E-8BBB-28934443A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8330" y="901699"/>
            <a:ext cx="6445779" cy="36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03EA-E0B1-A872-5F92-91FE3A2A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* Matrix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37378-65CF-F169-E01F-0D7725D2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3" name="Matrices06">
            <a:hlinkClick r:id="" action="ppaction://media"/>
            <a:extLst>
              <a:ext uri="{FF2B5EF4-FFF2-40B4-BE49-F238E27FC236}">
                <a16:creationId xmlns:a16="http://schemas.microsoft.com/office/drawing/2014/main" id="{F9EB881D-7DB3-2188-5FF6-9835A4A20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1770" y="908538"/>
            <a:ext cx="6420460" cy="36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7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BUas PowerPoint Template.potx" id="{8C23885B-71E2-4BA8-B617-D053A5F6A1EE}" vid="{A1B00530-9B57-444D-AFC0-C7257D1DB9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8E137BD081B4484CA8EF64E94E54D" ma:contentTypeVersion="10" ma:contentTypeDescription="Create a new document." ma:contentTypeScope="" ma:versionID="db32c79d9fbdc4c821ae5ad5f227704d">
  <xsd:schema xmlns:xsd="http://www.w3.org/2001/XMLSchema" xmlns:xs="http://www.w3.org/2001/XMLSchema" xmlns:p="http://schemas.microsoft.com/office/2006/metadata/properties" xmlns:ns3="781c996c-ae17-4da0-a444-a870935b1107" xmlns:ns4="39dddd5c-da13-44ae-8331-9d4c5c63183a" targetNamespace="http://schemas.microsoft.com/office/2006/metadata/properties" ma:root="true" ma:fieldsID="bc728ce41bb7479349faaaba4cce56a4" ns3:_="" ns4:_="">
    <xsd:import namespace="781c996c-ae17-4da0-a444-a870935b1107"/>
    <xsd:import namespace="39dddd5c-da13-44ae-8331-9d4c5c631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c996c-ae17-4da0-a444-a870935b1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dddd5c-da13-44ae-8331-9d4c5c6318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93E54B-E633-482D-8488-A7D0AD4BD787}">
  <ds:schemaRefs>
    <ds:schemaRef ds:uri="http://purl.org/dc/elements/1.1/"/>
    <ds:schemaRef ds:uri="781c996c-ae17-4da0-a444-a870935b1107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39dddd5c-da13-44ae-8331-9d4c5c63183a"/>
  </ds:schemaRefs>
</ds:datastoreItem>
</file>

<file path=customXml/itemProps2.xml><?xml version="1.0" encoding="utf-8"?>
<ds:datastoreItem xmlns:ds="http://schemas.openxmlformats.org/officeDocument/2006/customXml" ds:itemID="{EAE7737C-A0FD-445D-9555-1EEDE285A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1c996c-ae17-4da0-a444-a870935b1107"/>
    <ds:schemaRef ds:uri="39dddd5c-da13-44ae-8331-9d4c5c631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19A2B7-866C-469E-86A8-D85AC6BC44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1510</Words>
  <Application>Microsoft Office PowerPoint</Application>
  <PresentationFormat>On-screen Show (16:9)</PresentationFormat>
  <Paragraphs>281</Paragraphs>
  <Slides>56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System Font Regular</vt:lpstr>
      <vt:lpstr>Open Sans</vt:lpstr>
      <vt:lpstr>Calibri</vt:lpstr>
      <vt:lpstr>Segoe UI</vt:lpstr>
      <vt:lpstr>Arial</vt:lpstr>
      <vt:lpstr>Open Sans Light</vt:lpstr>
      <vt:lpstr>Open Sans SemiBold</vt:lpstr>
      <vt:lpstr>Cambria Math</vt:lpstr>
      <vt:lpstr>Office Theme</vt:lpstr>
      <vt:lpstr>Rusterizer Masterclass 03 Going 3D</vt:lpstr>
      <vt:lpstr>Welcome v0.2</vt:lpstr>
      <vt:lpstr>Agenda</vt:lpstr>
      <vt:lpstr>Last Episode</vt:lpstr>
      <vt:lpstr>Going 3D</vt:lpstr>
      <vt:lpstr>Transformations</vt:lpstr>
      <vt:lpstr>Anatomy of a 3D transform</vt:lpstr>
      <vt:lpstr>Matrix * Matrix</vt:lpstr>
      <vt:lpstr>Vector * Matrix</vt:lpstr>
      <vt:lpstr>Matrix multiplication</vt:lpstr>
      <vt:lpstr>Column vs Row major</vt:lpstr>
      <vt:lpstr>Matrix * Vector (Column Major)</vt:lpstr>
      <vt:lpstr>2D Transformations</vt:lpstr>
      <vt:lpstr>Quaternions</vt:lpstr>
      <vt:lpstr>Quaternions</vt:lpstr>
      <vt:lpstr>Concatenate transformations</vt:lpstr>
      <vt:lpstr>Coordinate Systems/Spaces</vt:lpstr>
      <vt:lpstr>Coordinate Systems</vt:lpstr>
      <vt:lpstr>3D Coordinate systems</vt:lpstr>
      <vt:lpstr>Model Matrix</vt:lpstr>
      <vt:lpstr>Model Matrix (column)</vt:lpstr>
      <vt:lpstr>Model Matrix (homogeneous coords)</vt:lpstr>
      <vt:lpstr>Model Matrix (homogeneous coords)</vt:lpstr>
      <vt:lpstr>Camera</vt:lpstr>
      <vt:lpstr>View Matrix (Beware of RH/LH)</vt:lpstr>
      <vt:lpstr>Projection Matrix (Beware of RH/LH)</vt:lpstr>
      <vt:lpstr>Projection Matrix (Beware of RH/LH)</vt:lpstr>
      <vt:lpstr>Perspective Projection (GL RH)</vt:lpstr>
      <vt:lpstr>Perspective Projection (GL RH)</vt:lpstr>
      <vt:lpstr>Perspective projection (GL RH)</vt:lpstr>
      <vt:lpstr>Perspective projection (GL RH)</vt:lpstr>
      <vt:lpstr>Small note</vt:lpstr>
      <vt:lpstr>Perspective Projection</vt:lpstr>
      <vt:lpstr>Putting it all together MVP</vt:lpstr>
      <vt:lpstr>Clip space</vt:lpstr>
      <vt:lpstr>Viewport Transformations</vt:lpstr>
      <vt:lpstr>Perspective Divide</vt:lpstr>
      <vt:lpstr>Camera =&gt; NDC</vt:lpstr>
      <vt:lpstr>Map to viewport</vt:lpstr>
      <vt:lpstr>Rotating quad</vt:lpstr>
      <vt:lpstr>Perspective correction</vt:lpstr>
      <vt:lpstr>Affine Mapping</vt:lpstr>
      <vt:lpstr>Perspective correction</vt:lpstr>
      <vt:lpstr>Perspective correction</vt:lpstr>
      <vt:lpstr>Perspective correction</vt:lpstr>
      <vt:lpstr>Adjusting the depth buffer</vt:lpstr>
      <vt:lpstr>Adjusting the depth buffer</vt:lpstr>
      <vt:lpstr>Rotating Cube</vt:lpstr>
      <vt:lpstr>Rotating Cube</vt:lpstr>
      <vt:lpstr>Thank you! 🦀</vt:lpstr>
      <vt:lpstr>You could try</vt:lpstr>
      <vt:lpstr>Resources</vt:lpstr>
      <vt:lpstr>Resources</vt:lpstr>
      <vt:lpstr>Resources – 3D Math Primer</vt:lpstr>
      <vt:lpstr>Resources – 3Blue1Brown</vt:lpstr>
      <vt:lpstr>Resources </vt:lpstr>
    </vt:vector>
  </TitlesOfParts>
  <Manager/>
  <Company>NHTV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1003161</dc:creator>
  <cp:keywords/>
  <dc:description/>
  <cp:lastModifiedBy>Quartesan, Luca</cp:lastModifiedBy>
  <cp:revision>29</cp:revision>
  <dcterms:created xsi:type="dcterms:W3CDTF">2018-08-24T12:42:56Z</dcterms:created>
  <dcterms:modified xsi:type="dcterms:W3CDTF">2023-11-15T08:12:31Z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0x01010080F8E137BD081B4484CA8EF64E94E54D</vt:lpwstr>
  </property>
</Properties>
</file>